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9" r:id="rId2"/>
    <p:sldId id="270" r:id="rId3"/>
    <p:sldId id="257" r:id="rId4"/>
    <p:sldId id="258" r:id="rId5"/>
    <p:sldId id="259" r:id="rId6"/>
    <p:sldId id="264" r:id="rId7"/>
    <p:sldId id="275" r:id="rId8"/>
    <p:sldId id="267" r:id="rId9"/>
    <p:sldId id="262" r:id="rId10"/>
    <p:sldId id="271" r:id="rId11"/>
    <p:sldId id="272" r:id="rId12"/>
    <p:sldId id="273" r:id="rId13"/>
    <p:sldId id="276" r:id="rId14"/>
    <p:sldId id="278" r:id="rId15"/>
    <p:sldId id="277" r:id="rId16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>
        <p:scale>
          <a:sx n="85" d="100"/>
          <a:sy n="85" d="100"/>
        </p:scale>
        <p:origin x="-90" y="21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429F7F-3862-4FF7-8B81-B76367171C94}" type="datetimeFigureOut">
              <a:rPr lang="ru-RU" smtClean="0"/>
              <a:t>29.11.2020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76CF76-FC97-49A9-A71F-85518D2DE80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94302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429F7F-3862-4FF7-8B81-B76367171C94}" type="datetimeFigureOut">
              <a:rPr lang="ru-RU" smtClean="0"/>
              <a:t>29.11.2020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76CF76-FC97-49A9-A71F-85518D2DE80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023461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429F7F-3862-4FF7-8B81-B76367171C94}" type="datetimeFigureOut">
              <a:rPr lang="ru-RU" smtClean="0"/>
              <a:t>29.11.2020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76CF76-FC97-49A9-A71F-85518D2DE80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622613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429F7F-3862-4FF7-8B81-B76367171C94}" type="datetimeFigureOut">
              <a:rPr lang="ru-RU" smtClean="0"/>
              <a:t>29.11.2020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76CF76-FC97-49A9-A71F-85518D2DE80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162276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429F7F-3862-4FF7-8B81-B76367171C94}" type="datetimeFigureOut">
              <a:rPr lang="ru-RU" smtClean="0"/>
              <a:t>29.11.2020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76CF76-FC97-49A9-A71F-85518D2DE80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040829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429F7F-3862-4FF7-8B81-B76367171C94}" type="datetimeFigureOut">
              <a:rPr lang="ru-RU" smtClean="0"/>
              <a:t>29.11.2020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76CF76-FC97-49A9-A71F-85518D2DE80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326404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429F7F-3862-4FF7-8B81-B76367171C94}" type="datetimeFigureOut">
              <a:rPr lang="ru-RU" smtClean="0"/>
              <a:t>29.11.2020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76CF76-FC97-49A9-A71F-85518D2DE80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073081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429F7F-3862-4FF7-8B81-B76367171C94}" type="datetimeFigureOut">
              <a:rPr lang="ru-RU" smtClean="0"/>
              <a:t>29.11.2020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76CF76-FC97-49A9-A71F-85518D2DE80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013400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429F7F-3862-4FF7-8B81-B76367171C94}" type="datetimeFigureOut">
              <a:rPr lang="ru-RU" smtClean="0"/>
              <a:t>29.11.2020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76CF76-FC97-49A9-A71F-85518D2DE80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058669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429F7F-3862-4FF7-8B81-B76367171C94}" type="datetimeFigureOut">
              <a:rPr lang="ru-RU" smtClean="0"/>
              <a:t>29.11.2020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76CF76-FC97-49A9-A71F-85518D2DE80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801494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429F7F-3862-4FF7-8B81-B76367171C94}" type="datetimeFigureOut">
              <a:rPr lang="ru-RU" smtClean="0"/>
              <a:t>29.11.2020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76CF76-FC97-49A9-A71F-85518D2DE80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78175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4429F7F-3862-4FF7-8B81-B76367171C94}" type="datetimeFigureOut">
              <a:rPr lang="ru-RU" smtClean="0"/>
              <a:t>29.11.2020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E76CF76-FC97-49A9-A71F-85518D2DE80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677880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jpe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jpeg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 descr="https://i.mycdn.me/i?r=AyH4iRPQ2q0otWIFepML2LxRwvcHkCeacueK6-h3rYZmS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5904" y="0"/>
            <a:ext cx="12257903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Прямоугольник 8"/>
          <p:cNvSpPr/>
          <p:nvPr/>
        </p:nvSpPr>
        <p:spPr>
          <a:xfrm>
            <a:off x="1861752" y="1227438"/>
            <a:ext cx="8318700" cy="193899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6000" b="1" cap="none" spc="0" dirty="0" smtClean="0">
                <a:ln w="12700">
                  <a:solidFill>
                    <a:schemeClr val="accent1"/>
                  </a:solidFill>
                  <a:prstDash val="solid"/>
                </a:ln>
                <a:solidFill>
                  <a:schemeClr val="bg2"/>
                </a:solidFill>
                <a:effectLst>
                  <a:glow rad="228600">
                    <a:schemeClr val="accent5">
                      <a:satMod val="175000"/>
                      <a:alpha val="40000"/>
                    </a:schemeClr>
                  </a:glow>
                  <a:outerShdw dist="38100" dir="2640000" algn="bl" rotWithShape="0">
                    <a:schemeClr val="accent1"/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Мое родное </a:t>
            </a:r>
          </a:p>
          <a:p>
            <a:pPr algn="ctr"/>
            <a:r>
              <a:rPr lang="ru-RU" sz="6000" b="1" cap="none" spc="0" dirty="0" smtClean="0">
                <a:ln w="12700">
                  <a:solidFill>
                    <a:schemeClr val="accent1"/>
                  </a:solidFill>
                  <a:prstDash val="solid"/>
                </a:ln>
                <a:solidFill>
                  <a:schemeClr val="bg2"/>
                </a:solidFill>
                <a:effectLst>
                  <a:glow rad="228600">
                    <a:schemeClr val="accent5">
                      <a:satMod val="175000"/>
                      <a:alpha val="40000"/>
                    </a:schemeClr>
                  </a:glow>
                  <a:outerShdw dist="38100" dir="2640000" algn="bl" rotWithShape="0">
                    <a:schemeClr val="accent1"/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село Ильинка</a:t>
            </a:r>
            <a:endParaRPr lang="ru-RU" sz="6000" b="1" cap="none" spc="0" dirty="0">
              <a:ln w="12700">
                <a:solidFill>
                  <a:schemeClr val="accent1"/>
                </a:solidFill>
                <a:prstDash val="solid"/>
              </a:ln>
              <a:solidFill>
                <a:schemeClr val="bg2"/>
              </a:solidFill>
              <a:effectLst>
                <a:glow rad="228600">
                  <a:schemeClr val="accent5">
                    <a:satMod val="175000"/>
                    <a:alpha val="40000"/>
                  </a:schemeClr>
                </a:glow>
                <a:outerShdw dist="38100" dir="2640000" algn="bl" rotWithShape="0">
                  <a:schemeClr val="accent1"/>
                </a:outerShdw>
              </a:effectLst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1628077" y="278380"/>
            <a:ext cx="8129239" cy="5533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2800" dirty="0" smtClean="0">
                <a:ln>
                  <a:solidFill>
                    <a:schemeClr val="accent5">
                      <a:lumMod val="75000"/>
                    </a:schemeClr>
                  </a:solidFill>
                </a:ln>
                <a:solidFill>
                  <a:schemeClr val="bg1"/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</a:effectLs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МДОУ Ильинский  детский сад «КОЛОКОЛЬЧИК»</a:t>
            </a:r>
            <a:endParaRPr lang="ru-RU" sz="2800" dirty="0">
              <a:ln>
                <a:solidFill>
                  <a:schemeClr val="accent5">
                    <a:lumMod val="75000"/>
                  </a:schemeClr>
                </a:solidFill>
              </a:ln>
              <a:solidFill>
                <a:schemeClr val="bg1"/>
              </a:solidFill>
              <a:effectLst>
                <a:glow rad="139700">
                  <a:schemeClr val="accent5">
                    <a:satMod val="175000"/>
                    <a:alpha val="40000"/>
                  </a:schemeClr>
                </a:glow>
              </a:effectLst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6422674" y="5544065"/>
            <a:ext cx="5107459" cy="787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>
              <a:lnSpc>
                <a:spcPct val="107000"/>
              </a:lnSpc>
              <a:spcAft>
                <a:spcPts val="800"/>
              </a:spcAft>
            </a:pPr>
            <a:r>
              <a:rPr lang="ru-RU" dirty="0">
                <a:ln>
                  <a:solidFill>
                    <a:schemeClr val="bg2"/>
                  </a:solidFill>
                </a:ln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</a:effectLs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В</a:t>
            </a:r>
            <a:r>
              <a:rPr lang="ru-RU" dirty="0" smtClean="0">
                <a:ln>
                  <a:solidFill>
                    <a:schemeClr val="bg2"/>
                  </a:solidFill>
                </a:ln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</a:effectLs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ыполнил</a:t>
            </a:r>
            <a:r>
              <a:rPr lang="ru-RU" dirty="0" smtClean="0">
                <a:ln>
                  <a:solidFill>
                    <a:schemeClr val="bg2"/>
                  </a:solidFill>
                </a:ln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</a:effectLs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endParaRPr lang="ru-RU" dirty="0" smtClean="0">
              <a:ln>
                <a:solidFill>
                  <a:schemeClr val="bg2"/>
                </a:solidFill>
              </a:ln>
              <a:effectLst>
                <a:glow rad="139700">
                  <a:schemeClr val="accent5">
                    <a:satMod val="175000"/>
                    <a:alpha val="40000"/>
                  </a:schemeClr>
                </a:glow>
              </a:effectLst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r">
              <a:lnSpc>
                <a:spcPct val="107000"/>
              </a:lnSpc>
              <a:spcAft>
                <a:spcPts val="800"/>
              </a:spcAft>
            </a:pPr>
            <a:r>
              <a:rPr lang="ru-RU" dirty="0" smtClean="0">
                <a:ln>
                  <a:solidFill>
                    <a:schemeClr val="bg2"/>
                  </a:solidFill>
                </a:ln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</a:effectLs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Абрамова </a:t>
            </a:r>
            <a:r>
              <a:rPr lang="ru-RU" dirty="0" smtClean="0">
                <a:ln>
                  <a:solidFill>
                    <a:schemeClr val="bg2"/>
                  </a:solidFill>
                </a:ln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</a:effectLs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Людмила Владимировна</a:t>
            </a:r>
            <a:endParaRPr lang="ru-RU" dirty="0">
              <a:ln>
                <a:solidFill>
                  <a:schemeClr val="bg2"/>
                </a:solidFill>
              </a:ln>
              <a:effectLst>
                <a:glow rad="139700">
                  <a:schemeClr val="accent5">
                    <a:satMod val="175000"/>
                    <a:alpha val="40000"/>
                  </a:schemeClr>
                </a:glow>
              </a:effectLst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2863592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70358"/>
          </a:xfrm>
          <a:prstGeom prst="rect">
            <a:avLst/>
          </a:prstGeom>
        </p:spPr>
      </p:pic>
      <p:pic>
        <p:nvPicPr>
          <p:cNvPr id="7" name="Рисунок 6" descr="http://xn--80aab7afbga0a3d.xn--p1ai/images/w940/upload/posts/b2b3570392ec3e55590554377b760743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47883" y="1724154"/>
            <a:ext cx="6251489" cy="4347133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Прямоугольник 7"/>
          <p:cNvSpPr/>
          <p:nvPr/>
        </p:nvSpPr>
        <p:spPr>
          <a:xfrm>
            <a:off x="3550509" y="972065"/>
            <a:ext cx="6211330" cy="5533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8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Ильинский ДК и библиотека</a:t>
            </a:r>
            <a:endParaRPr lang="ru-RU" sz="2800" b="1" dirty="0">
              <a:ln w="9525">
                <a:solidFill>
                  <a:schemeClr val="bg1"/>
                </a:solidFill>
                <a:prstDash val="solid"/>
              </a:ln>
              <a:solidFill>
                <a:schemeClr val="accent5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4014281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70358"/>
          </a:xfrm>
          <a:prstGeom prst="rect">
            <a:avLst/>
          </a:prstGeom>
        </p:spPr>
      </p:pic>
      <p:pic>
        <p:nvPicPr>
          <p:cNvPr id="6" name="Рисунок 5" descr="https://im0-tub-ru.yandex.net/i?id=ece3d24f57f0b8ce2d967b48c6073758&amp;n=13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3699" y="1638181"/>
            <a:ext cx="7895062" cy="4338871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Прямоугольник 7"/>
          <p:cNvSpPr/>
          <p:nvPr/>
        </p:nvSpPr>
        <p:spPr>
          <a:xfrm>
            <a:off x="3451655" y="914400"/>
            <a:ext cx="7109254" cy="5533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8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Ильинская участковая больница</a:t>
            </a:r>
            <a:endParaRPr lang="ru-RU" sz="2800" b="1" dirty="0">
              <a:ln w="9525">
                <a:solidFill>
                  <a:schemeClr val="bg1"/>
                </a:solidFill>
                <a:prstDash val="solid"/>
              </a:ln>
              <a:solidFill>
                <a:schemeClr val="accent5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7906340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2358"/>
            <a:ext cx="12192000" cy="6870358"/>
          </a:xfrm>
          <a:prstGeom prst="rect">
            <a:avLst/>
          </a:prstGeom>
        </p:spPr>
      </p:pic>
      <p:pic>
        <p:nvPicPr>
          <p:cNvPr id="5" name="Рисунок 4" descr="https://etosibir.ru/wp-content/uploads/vk_photos/160909/apB5FpjL13w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9672" y="1751496"/>
            <a:ext cx="7072655" cy="4234248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Прямоугольник 5"/>
          <p:cNvSpPr/>
          <p:nvPr/>
        </p:nvSpPr>
        <p:spPr>
          <a:xfrm>
            <a:off x="3146854" y="937570"/>
            <a:ext cx="6359611" cy="5533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28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Ильинская  паромная переправа</a:t>
            </a:r>
            <a:endParaRPr lang="ru-RU" sz="2800" b="1" dirty="0">
              <a:ln w="9525">
                <a:solidFill>
                  <a:schemeClr val="bg1"/>
                </a:solidFill>
                <a:prstDash val="solid"/>
              </a:ln>
              <a:solidFill>
                <a:schemeClr val="accent5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4330093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66074"/>
            <a:ext cx="12340278" cy="7024074"/>
          </a:xfrm>
          <a:prstGeom prst="rect">
            <a:avLst/>
          </a:prstGeom>
        </p:spPr>
      </p:pic>
      <p:pic>
        <p:nvPicPr>
          <p:cNvPr id="6" name="Рисунок 5" descr="https://avatars.mds.yandex.net/get-zen_doc/198554/pub_5b6965d3b3263300a9c7897f_5b69666d1cec2400a977bcc7/scale_1200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7101" y="2013131"/>
            <a:ext cx="5721650" cy="4206437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Рисунок 4" descr="http://rkptd.ru/wp-content/uploads/2015/02/img001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839" y="2219093"/>
            <a:ext cx="5101131" cy="4000475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Прямоугольник 1"/>
          <p:cNvSpPr/>
          <p:nvPr/>
        </p:nvSpPr>
        <p:spPr>
          <a:xfrm>
            <a:off x="780299" y="716692"/>
            <a:ext cx="10732551" cy="11169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28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Ильинский детский туберкулезный санаторий, </a:t>
            </a: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28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горячий открытый бассейн</a:t>
            </a:r>
            <a:endParaRPr lang="ru-RU" sz="2800" b="1" dirty="0">
              <a:ln w="9525">
                <a:solidFill>
                  <a:schemeClr val="bg1"/>
                </a:solidFill>
                <a:prstDash val="solid"/>
              </a:ln>
              <a:solidFill>
                <a:schemeClr val="accent5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9100015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0" name="Прямоугольник 9"/>
          <p:cNvSpPr/>
          <p:nvPr/>
        </p:nvSpPr>
        <p:spPr>
          <a:xfrm>
            <a:off x="823784" y="914600"/>
            <a:ext cx="10354962" cy="53282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ru-RU" sz="40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Я узнал, что у меня </a:t>
            </a:r>
          </a:p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ru-RU" sz="40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Есть огромная семья. </a:t>
            </a:r>
          </a:p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ru-RU" sz="40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 тропинка, и лесок, </a:t>
            </a:r>
          </a:p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ru-RU" sz="40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 поле каждый колосок. </a:t>
            </a:r>
          </a:p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ru-RU" sz="40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Речка, небо голубое – </a:t>
            </a:r>
          </a:p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ru-RU" sz="40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Это всё моё, родное !</a:t>
            </a:r>
          </a:p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ru-RU" sz="40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Всех люблю на свете я </a:t>
            </a:r>
          </a:p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ru-RU" sz="40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Это Родина моя !</a:t>
            </a:r>
            <a:endParaRPr lang="ru-RU" sz="4000" b="1" dirty="0">
              <a:ln w="9525">
                <a:solidFill>
                  <a:schemeClr val="bg1"/>
                </a:solidFill>
                <a:prstDash val="solid"/>
              </a:ln>
              <a:solidFill>
                <a:schemeClr val="accent5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7613305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297533" y="2137352"/>
            <a:ext cx="11596933" cy="12252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72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Спасибо за внимание!</a:t>
            </a:r>
            <a:endParaRPr lang="ru-RU" sz="7200" b="1" dirty="0">
              <a:ln w="9525">
                <a:solidFill>
                  <a:schemeClr val="bg1"/>
                </a:solidFill>
                <a:prstDash val="solid"/>
              </a:ln>
              <a:solidFill>
                <a:schemeClr val="accent5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6147491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53606"/>
            <a:ext cx="12192000" cy="7022757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258336" y="838242"/>
            <a:ext cx="11675327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228600" algn="just">
              <a:spcAft>
                <a:spcPts val="0"/>
              </a:spcAft>
            </a:pPr>
            <a:r>
              <a:rPr lang="ru-RU" sz="4000" b="1" u="sng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Arial" panose="020B0604020202020204" pitchFamily="34" charset="0"/>
                <a:ea typeface="Times New Roman" panose="02020603050405020304" pitchFamily="18" charset="0"/>
              </a:rPr>
              <a:t>Цель</a:t>
            </a:r>
            <a:r>
              <a:rPr lang="ru-RU" sz="40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Arial" panose="020B0604020202020204" pitchFamily="34" charset="0"/>
                <a:ea typeface="Times New Roman" panose="02020603050405020304" pitchFamily="18" charset="0"/>
              </a:rPr>
              <a:t> :</a:t>
            </a:r>
            <a:endParaRPr lang="ru-RU" sz="4000" b="1" dirty="0" smtClean="0">
              <a:ln w="9525">
                <a:solidFill>
                  <a:schemeClr val="bg1"/>
                </a:solidFill>
                <a:prstDash val="solid"/>
              </a:ln>
              <a:solidFill>
                <a:schemeClr val="accent5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228600" algn="just">
              <a:spcAft>
                <a:spcPts val="0"/>
              </a:spcAft>
            </a:pPr>
            <a:r>
              <a:rPr lang="ru-RU" sz="36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Arial" panose="020B0604020202020204" pitchFamily="34" charset="0"/>
                <a:ea typeface="Times New Roman" panose="02020603050405020304" pitchFamily="18" charset="0"/>
              </a:rPr>
              <a:t>Воспитывать у детей любви к Родине, к родному селу и его истории, желание трудиться на его благо, беречь и умножать его богатства. </a:t>
            </a:r>
          </a:p>
          <a:p>
            <a:pPr indent="228600" algn="just">
              <a:spcAft>
                <a:spcPts val="0"/>
              </a:spcAft>
            </a:pPr>
            <a:r>
              <a:rPr lang="ru-RU" sz="36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Arial" panose="020B0604020202020204" pitchFamily="34" charset="0"/>
                <a:ea typeface="Times New Roman" panose="02020603050405020304" pitchFamily="18" charset="0"/>
              </a:rPr>
              <a:t>Вовлечь каждого обучающегося в активный познавательный, исследовательский, творческий процесс.</a:t>
            </a:r>
            <a:endParaRPr lang="ru-RU" sz="3600" b="1" dirty="0">
              <a:ln w="9525">
                <a:solidFill>
                  <a:schemeClr val="bg1"/>
                </a:solidFill>
                <a:prstDash val="solid"/>
              </a:ln>
              <a:solidFill>
                <a:schemeClr val="accent5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7357049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64757"/>
            <a:ext cx="12192000" cy="7022757"/>
          </a:xfrm>
          <a:prstGeom prst="rect">
            <a:avLst/>
          </a:prstGeom>
        </p:spPr>
      </p:pic>
      <p:sp>
        <p:nvSpPr>
          <p:cNvPr id="11" name="Прямоугольник 10"/>
          <p:cNvSpPr/>
          <p:nvPr/>
        </p:nvSpPr>
        <p:spPr>
          <a:xfrm>
            <a:off x="645866" y="943399"/>
            <a:ext cx="11219032" cy="36984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228600">
              <a:spcAft>
                <a:spcPts val="0"/>
              </a:spcAft>
            </a:pPr>
            <a:r>
              <a:rPr lang="ru-RU" sz="3600" b="1" u="sng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Arial" panose="020B0604020202020204" pitchFamily="34" charset="0"/>
                <a:ea typeface="Times New Roman" panose="02020603050405020304" pitchFamily="18" charset="0"/>
              </a:rPr>
              <a:t>Задачи</a:t>
            </a:r>
            <a:r>
              <a:rPr lang="ru-RU" sz="36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Arial" panose="020B0604020202020204" pitchFamily="34" charset="0"/>
                <a:ea typeface="Times New Roman" panose="02020603050405020304" pitchFamily="18" charset="0"/>
              </a:rPr>
              <a:t>:</a:t>
            </a:r>
            <a:endParaRPr lang="ru-RU" sz="3600" b="1" dirty="0" smtClean="0">
              <a:ln w="9525">
                <a:solidFill>
                  <a:schemeClr val="bg1"/>
                </a:solidFill>
                <a:prstDash val="solid"/>
              </a:ln>
              <a:solidFill>
                <a:schemeClr val="accent5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228600">
              <a:spcBef>
                <a:spcPts val="1125"/>
              </a:spcBef>
              <a:spcAft>
                <a:spcPts val="1125"/>
              </a:spcAft>
            </a:pPr>
            <a:r>
              <a:rPr lang="ru-RU" sz="36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Arial" panose="020B0604020202020204" pitchFamily="34" charset="0"/>
                <a:ea typeface="Times New Roman" panose="02020603050405020304" pitchFamily="18" charset="0"/>
              </a:rPr>
              <a:t>- дать детям представление о малой родине; </a:t>
            </a:r>
            <a:endParaRPr lang="ru-RU" sz="3600" b="1" dirty="0" smtClean="0">
              <a:ln w="9525">
                <a:solidFill>
                  <a:schemeClr val="bg1"/>
                </a:solidFill>
                <a:prstDash val="solid"/>
              </a:ln>
              <a:solidFill>
                <a:schemeClr val="accent5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228600">
              <a:spcAft>
                <a:spcPts val="0"/>
              </a:spcAft>
            </a:pPr>
            <a:r>
              <a:rPr lang="ru-RU" sz="36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Arial" panose="020B0604020202020204" pitchFamily="34" charset="0"/>
                <a:ea typeface="Times New Roman" panose="02020603050405020304" pitchFamily="18" charset="0"/>
              </a:rPr>
              <a:t>- дать знания детям о родном селе: истории, достопримечательностях;</a:t>
            </a:r>
            <a:endParaRPr lang="ru-RU" sz="3600" b="1" dirty="0" smtClean="0">
              <a:ln w="9525">
                <a:solidFill>
                  <a:schemeClr val="bg1"/>
                </a:solidFill>
                <a:prstDash val="solid"/>
              </a:ln>
              <a:solidFill>
                <a:schemeClr val="accent5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228600">
              <a:spcAft>
                <a:spcPts val="0"/>
              </a:spcAft>
            </a:pPr>
            <a:r>
              <a:rPr lang="ru-RU" sz="36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Arial" panose="020B0604020202020204" pitchFamily="34" charset="0"/>
                <a:ea typeface="Times New Roman" panose="02020603050405020304" pitchFamily="18" charset="0"/>
              </a:rPr>
              <a:t>- воспитывать чувство гордости за свою малую родину, своё село.</a:t>
            </a:r>
            <a:endParaRPr lang="ru-RU" sz="3600" b="1" dirty="0">
              <a:ln w="9525">
                <a:solidFill>
                  <a:schemeClr val="bg1"/>
                </a:solidFill>
                <a:prstDash val="solid"/>
              </a:ln>
              <a:solidFill>
                <a:schemeClr val="accent5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8961207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48278" y="1"/>
            <a:ext cx="12340278" cy="7024074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334536" y="1077750"/>
            <a:ext cx="11552663" cy="35932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228600" algn="ctr">
              <a:spcAft>
                <a:spcPts val="0"/>
              </a:spcAft>
            </a:pPr>
            <a:r>
              <a:rPr lang="ru-RU" sz="4000" b="1" i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Arial" panose="020B0604020202020204" pitchFamily="34" charset="0"/>
                <a:ea typeface="Times New Roman" panose="02020603050405020304" pitchFamily="18" charset="0"/>
              </a:rPr>
              <a:t>«Село моё родное»</a:t>
            </a:r>
            <a:endParaRPr lang="ru-RU" sz="4000" b="1" dirty="0" smtClean="0">
              <a:ln w="9525">
                <a:solidFill>
                  <a:schemeClr val="bg1"/>
                </a:solidFill>
                <a:prstDash val="solid"/>
              </a:ln>
              <a:solidFill>
                <a:schemeClr val="accent5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228600" algn="ctr">
              <a:spcBef>
                <a:spcPts val="1125"/>
              </a:spcBef>
              <a:spcAft>
                <a:spcPts val="1125"/>
              </a:spcAft>
            </a:pPr>
            <a:r>
              <a:rPr lang="ru-RU" sz="40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Arial" panose="020B0604020202020204" pitchFamily="34" charset="0"/>
                <a:ea typeface="Times New Roman" panose="02020603050405020304" pitchFamily="18" charset="0"/>
              </a:rPr>
              <a:t>«О селе моём любимом будет разговор,</a:t>
            </a:r>
            <a:endParaRPr lang="ru-RU" sz="4000" b="1" dirty="0" smtClean="0">
              <a:ln w="9525">
                <a:solidFill>
                  <a:schemeClr val="bg1"/>
                </a:solidFill>
                <a:prstDash val="solid"/>
              </a:ln>
              <a:solidFill>
                <a:schemeClr val="accent5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228600" algn="ctr">
              <a:spcAft>
                <a:spcPts val="0"/>
              </a:spcAft>
            </a:pPr>
            <a:r>
              <a:rPr lang="ru-RU" sz="40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Arial" panose="020B0604020202020204" pitchFamily="34" charset="0"/>
                <a:ea typeface="Times New Roman" panose="02020603050405020304" pitchFamily="18" charset="0"/>
              </a:rPr>
              <a:t>О селе родном и милом, где мы все живём!</a:t>
            </a:r>
            <a:endParaRPr lang="ru-RU" sz="4000" b="1" dirty="0" smtClean="0">
              <a:ln w="9525">
                <a:solidFill>
                  <a:schemeClr val="bg1"/>
                </a:solidFill>
                <a:prstDash val="solid"/>
              </a:ln>
              <a:solidFill>
                <a:schemeClr val="accent5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228600" algn="ctr">
              <a:spcAft>
                <a:spcPts val="0"/>
              </a:spcAft>
            </a:pPr>
            <a:r>
              <a:rPr lang="ru-RU" sz="40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Arial" panose="020B0604020202020204" pitchFamily="34" charset="0"/>
                <a:ea typeface="Times New Roman" panose="02020603050405020304" pitchFamily="18" charset="0"/>
              </a:rPr>
              <a:t>Село моё любимое, тебе уж много лет,</a:t>
            </a:r>
            <a:endParaRPr lang="ru-RU" sz="4000" b="1" dirty="0" smtClean="0">
              <a:ln w="9525">
                <a:solidFill>
                  <a:schemeClr val="bg1"/>
                </a:solidFill>
                <a:prstDash val="solid"/>
              </a:ln>
              <a:solidFill>
                <a:schemeClr val="accent5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228600" algn="ctr">
              <a:spcBef>
                <a:spcPts val="1125"/>
              </a:spcBef>
              <a:spcAft>
                <a:spcPts val="1125"/>
              </a:spcAft>
            </a:pPr>
            <a:r>
              <a:rPr lang="ru-RU" sz="40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Arial" panose="020B0604020202020204" pitchFamily="34" charset="0"/>
                <a:ea typeface="Times New Roman" panose="02020603050405020304" pitchFamily="18" charset="0"/>
              </a:rPr>
              <a:t>Но для меня на свете чудесней края нет!»</a:t>
            </a:r>
            <a:endParaRPr lang="ru-RU" sz="4000" b="1" dirty="0">
              <a:ln w="9525">
                <a:solidFill>
                  <a:schemeClr val="bg1"/>
                </a:solidFill>
                <a:prstDash val="solid"/>
              </a:ln>
              <a:solidFill>
                <a:schemeClr val="accent5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800744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48278" y="0"/>
            <a:ext cx="12340278" cy="7024074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2451561" y="818058"/>
            <a:ext cx="6977448" cy="22237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28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Моя страна - Россия</a:t>
            </a: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28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Моя республика – Бурятия</a:t>
            </a: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28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Мой район – Прибайкальский</a:t>
            </a: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28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Моё село -  Ильинка</a:t>
            </a:r>
            <a:endParaRPr lang="ru-RU" sz="2800" b="1" dirty="0">
              <a:ln w="9525">
                <a:solidFill>
                  <a:schemeClr val="bg1"/>
                </a:solidFill>
                <a:prstDash val="solid"/>
              </a:ln>
              <a:solidFill>
                <a:schemeClr val="accent5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 descr="Карта России с городами подробная - где находится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1274" y="2642840"/>
            <a:ext cx="6454941" cy="37573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16215" y="2948311"/>
            <a:ext cx="4981414" cy="34019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41069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48278" y="1"/>
            <a:ext cx="12340278" cy="7024074"/>
          </a:xfrm>
          <a:prstGeom prst="rect">
            <a:avLst/>
          </a:prstGeom>
        </p:spPr>
      </p:pic>
      <p:sp>
        <p:nvSpPr>
          <p:cNvPr id="5" name="Rectangle 3"/>
          <p:cNvSpPr>
            <a:spLocks noChangeArrowheads="1"/>
          </p:cNvSpPr>
          <p:nvPr/>
        </p:nvSpPr>
        <p:spPr bwMode="auto">
          <a:xfrm>
            <a:off x="975179" y="1004144"/>
            <a:ext cx="9934833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normalizeH="0" baseline="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Helvetica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В 1660-е годы на Селенге была построена Ильинская слобода. 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normalizeH="0" baseline="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Helvetica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В 1688 году вокруг слободы построен Ильинский острог.</a:t>
            </a:r>
            <a:r>
              <a:rPr kumimoji="0" lang="ru-RU" sz="2400" b="1" i="0" u="none" strike="noStrike" normalizeH="0" baseline="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kumimoji="0" lang="ru-RU" sz="2400" b="1" i="0" u="none" strike="noStrike" normalizeH="0" baseline="0" dirty="0" smtClean="0">
              <a:ln w="9525">
                <a:solidFill>
                  <a:schemeClr val="bg1"/>
                </a:solidFill>
                <a:prstDash val="solid"/>
              </a:ln>
              <a:solidFill>
                <a:schemeClr val="accent5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23024" y="2656973"/>
            <a:ext cx="5531005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Helvetica" panose="020B0604020202020204" pitchFamily="34" charset="0"/>
                <a:ea typeface="Calibri" panose="020F0502020204030204" pitchFamily="34" charset="0"/>
              </a:rPr>
              <a:t>Церковь Святого Богоявления во время ремонта. </a:t>
            </a:r>
          </a:p>
          <a:p>
            <a:r>
              <a:rPr lang="ru-RU" sz="24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Helvetica" panose="020B0604020202020204" pitchFamily="34" charset="0"/>
                <a:ea typeface="Calibri" panose="020F0502020204030204" pitchFamily="34" charset="0"/>
              </a:rPr>
              <a:t>Построена в начале 1800-х годов. </a:t>
            </a:r>
          </a:p>
          <a:p>
            <a:r>
              <a:rPr lang="ru-RU" sz="24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Helvetica" panose="020B0604020202020204" pitchFamily="34" charset="0"/>
                <a:ea typeface="Calibri" panose="020F0502020204030204" pitchFamily="34" charset="0"/>
              </a:rPr>
              <a:t>Крыта железом в 1867 году. Толщина стен 175 см.</a:t>
            </a:r>
            <a:br>
              <a:rPr lang="ru-RU" sz="24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Helvetica" panose="020B0604020202020204" pitchFamily="34" charset="0"/>
                <a:ea typeface="Calibri" panose="020F0502020204030204" pitchFamily="34" charset="0"/>
              </a:rPr>
            </a:br>
            <a:endParaRPr lang="ru-RU" sz="2400" b="1" dirty="0">
              <a:ln w="9525">
                <a:solidFill>
                  <a:schemeClr val="bg1"/>
                </a:solidFill>
                <a:prstDash val="solid"/>
              </a:ln>
              <a:solidFill>
                <a:schemeClr val="accent5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</p:txBody>
      </p:sp>
      <p:pic>
        <p:nvPicPr>
          <p:cNvPr id="7" name="Рисунок 6" descr="http://selenginskii-monastery.cerkov.ru/files/2014/02/DSC8248.jpg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51344" y="2063509"/>
            <a:ext cx="5940425" cy="394398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66251492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48278" y="0"/>
            <a:ext cx="12340278" cy="7024074"/>
          </a:xfrm>
          <a:prstGeom prst="rect">
            <a:avLst/>
          </a:prstGeom>
        </p:spPr>
      </p:pic>
      <p:pic>
        <p:nvPicPr>
          <p:cNvPr id="5" name="Рисунок 4" descr="https://upload.wikimedia.org/wikipedia/commons/thumb/a/a0/%D0%98%D0%BB%D1%8C%D0%B8%D0%BD%D0%BA%D0%B0_%D0%91%D1%83%D1%80%D1%8F%D1%82%D0%B8%D1%8F.JPG/1600px-%D0%98%D0%BB%D1%8C%D0%B8%D0%BD%D0%BA%D0%B0_%D0%91%D1%83%D1%80%D1%8F%D1%82%D0%B8%D1%8F.JPG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1" r="910" b="40597"/>
          <a:stretch/>
        </p:blipFill>
        <p:spPr bwMode="auto">
          <a:xfrm>
            <a:off x="5497549" y="935920"/>
            <a:ext cx="5886407" cy="2751438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Рисунок 6" descr="https://i.mycdn.me/i?r=AzEPZsRbOZEKgBhR0XGMT1Rk2ACEbaxbbfuRdwYe5NVLZ6aKTM5SRkZCeTgDn6uOyic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11006" y="3937446"/>
            <a:ext cx="2532234" cy="2271319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Рисунок 7" descr="https://i.mycdn.me/i?r=AzEPZsRbOZEKgBhR0XGMT1Rk92trSVMhrETWK7ZeNSVBDqaKTM5SRkZCeTgDn6uOyic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3240" y="4141315"/>
            <a:ext cx="2820559" cy="2271319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Рисунок 8" descr="C:\Users\KRRZ\Desktop\Screenshot_20201126-162510.jpg"/>
          <p:cNvPicPr/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" t="18684" r="-9" b="31800"/>
          <a:stretch/>
        </p:blipFill>
        <p:spPr bwMode="auto">
          <a:xfrm>
            <a:off x="9263799" y="3937446"/>
            <a:ext cx="2707650" cy="2203514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23024" y="476788"/>
            <a:ext cx="5274527" cy="5244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4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Администрация Ильинского сельского поселения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4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Возле здания, расположен памятник  - мемориал погибшим во время Великой Отечественной Воины 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4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1941-1945гг..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4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В честь 9 мая здесь проходят парады, соревнования в которых активно учувствуют жители села и юнармейцы.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4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Также в здании администрации находится почта.</a:t>
            </a:r>
            <a:endParaRPr lang="ru-RU" sz="2400" b="1" dirty="0">
              <a:ln w="9525">
                <a:solidFill>
                  <a:schemeClr val="bg1"/>
                </a:solidFill>
                <a:prstDash val="solid"/>
              </a:ln>
              <a:solidFill>
                <a:schemeClr val="accent5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3662791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7665" y="0"/>
            <a:ext cx="12340278" cy="7024074"/>
          </a:xfrm>
          <a:prstGeom prst="rect">
            <a:avLst/>
          </a:prstGeom>
        </p:spPr>
      </p:pic>
      <p:pic>
        <p:nvPicPr>
          <p:cNvPr id="7" name="Рисунок 6" descr="https://i1.photo.2gis.com/images/branch/37/5207287110176357_3189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76202" y="1451872"/>
            <a:ext cx="7435121" cy="4052759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Прямоугольник 7"/>
          <p:cNvSpPr/>
          <p:nvPr/>
        </p:nvSpPr>
        <p:spPr>
          <a:xfrm>
            <a:off x="2949144" y="882286"/>
            <a:ext cx="6326660" cy="5533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28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МОУ Ильинская СОШ</a:t>
            </a:r>
            <a:endParaRPr lang="ru-RU" sz="2800" b="1" dirty="0">
              <a:ln w="9525">
                <a:solidFill>
                  <a:schemeClr val="bg1"/>
                </a:solidFill>
                <a:prstDash val="solid"/>
              </a:ln>
              <a:solidFill>
                <a:schemeClr val="accent5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6736045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38894" y="57665"/>
            <a:ext cx="12340278" cy="7024074"/>
          </a:xfrm>
          <a:prstGeom prst="rect">
            <a:avLst/>
          </a:prstGeom>
        </p:spPr>
      </p:pic>
      <p:pic>
        <p:nvPicPr>
          <p:cNvPr id="6" name="Рисунок 5" descr="C:\Users\Виктория\Desktop\фото с телефона2\20190823_103040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67915" y="1919416"/>
            <a:ext cx="6326660" cy="4099559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Прямоугольник 6"/>
          <p:cNvSpPr/>
          <p:nvPr/>
        </p:nvSpPr>
        <p:spPr>
          <a:xfrm>
            <a:off x="4044778" y="1120346"/>
            <a:ext cx="4662617" cy="5533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8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МДОУ ИДС «Колокольчик»</a:t>
            </a:r>
            <a:endParaRPr lang="ru-RU" sz="2800" b="1" dirty="0">
              <a:ln w="9525">
                <a:solidFill>
                  <a:schemeClr val="bg1"/>
                </a:solidFill>
                <a:prstDash val="solid"/>
              </a:ln>
              <a:solidFill>
                <a:schemeClr val="accent5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03592695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176</TotalTime>
  <Words>221</Words>
  <Application>Microsoft Office PowerPoint</Application>
  <PresentationFormat>Произвольный</PresentationFormat>
  <Paragraphs>47</Paragraphs>
  <Slides>15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KRRZ</dc:creator>
  <cp:lastModifiedBy>Comp</cp:lastModifiedBy>
  <cp:revision>16</cp:revision>
  <dcterms:created xsi:type="dcterms:W3CDTF">2020-11-26T10:40:46Z</dcterms:created>
  <dcterms:modified xsi:type="dcterms:W3CDTF">2020-11-29T01:10:10Z</dcterms:modified>
</cp:coreProperties>
</file>